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3.png" ContentType="image/png"/>
  <Override PartName="/ppt/media/image56.jpeg" ContentType="image/jpeg"/>
  <Override PartName="/ppt/media/image55.tif" ContentType="image/tiff"/>
  <Override PartName="/ppt/media/image52.png" ContentType="image/png"/>
  <Override PartName="/ppt/media/image54.tif" ContentType="image/tiff"/>
  <Override PartName="/ppt/media/image95.jpeg" ContentType="image/jpe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tif" ContentType="image/tiff"/>
  <Override PartName="/ppt/media/image33.png" ContentType="image/png"/>
  <Override PartName="/ppt/media/image31.tif" ContentType="image/tiff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5.tif" ContentType="image/tiff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74.jpeg" ContentType="image/jpeg"/>
  <Override PartName="/ppt/media/image4.png" ContentType="image/png"/>
  <Override PartName="/ppt/media/image16.png" ContentType="image/png"/>
  <Override PartName="/ppt/media/image68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0.jpeg" ContentType="image/jpeg"/>
  <Override PartName="/ppt/media/image72.png" ContentType="image/png"/>
  <Override PartName="/ppt/media/image76.jpeg" ContentType="image/jpeg"/>
  <Override PartName="/ppt/media/image102.png" ContentType="image/png"/>
  <Override PartName="/ppt/media/image77.png" ContentType="image/png"/>
  <Override PartName="/ppt/media/image61.jpeg" ContentType="image/jpeg"/>
  <Override PartName="/ppt/media/image78.png" ContentType="image/png"/>
  <Override PartName="/ppt/media/image25.png" ContentType="image/png"/>
  <Override PartName="/ppt/media/image73.png" ContentType="image/png"/>
  <Override PartName="/ppt/media/image111.png" ContentType="image/png"/>
  <Override PartName="/ppt/media/image86.jpeg" ContentType="image/jpeg"/>
  <Override PartName="/ppt/media/image87.jpeg" ContentType="image/jpeg"/>
  <Override PartName="/ppt/media/image113.png" ContentType="image/png"/>
  <Override PartName="/ppt/media/image79.png" ContentType="image/png"/>
  <Override PartName="/ppt/media/image10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12.png" ContentType="image/png"/>
  <Override PartName="/ppt/media/image98.png" ContentType="image/png"/>
  <Override PartName="/ppt/media/image105.png" ContentType="image/png"/>
  <Override PartName="/ppt/media/image75.png" ContentType="image/png"/>
  <Override PartName="/ppt/media/image81.jpeg" ContentType="image/jpeg"/>
  <Override PartName="/ppt/media/image23.png" ContentType="image/png"/>
  <Override PartName="/ppt/media/image104.png" ContentType="image/png"/>
  <Override PartName="/ppt/media/image97.png" ContentType="image/png"/>
  <Override PartName="/ppt/media/image90.jpeg" ContentType="image/jpeg"/>
  <Override PartName="/ppt/media/image60.png" ContentType="image/png"/>
  <Override PartName="/ppt/media/image88.jpeg" ContentType="image/jpeg"/>
  <Override PartName="/ppt/media/image89.tif" ContentType="image/tiff"/>
  <Override PartName="/ppt/media/image2.png" ContentType="image/png"/>
  <Override PartName="/ppt/media/image14.png" ContentType="image/png"/>
  <Override PartName="/ppt/media/image103.png" ContentType="image/png"/>
  <Override PartName="/ppt/media/image96.png" ContentType="image/png"/>
  <Override PartName="/ppt/media/image67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66.jpeg" ContentType="image/jpe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1.tif" ContentType="image/tiff"/>
  <Override PartName="/ppt/media/image26.png" ContentType="image/png"/>
  <Override PartName="/ppt/media/image93.tif" ContentType="image/tiff"/>
  <Override PartName="/ppt/media/image92.jpeg" ContentType="image/jpeg"/>
  <Override PartName="/ppt/media/image80.png" ContentType="image/png"/>
  <Override PartName="/ppt/media/image82.tif" ContentType="image/tiff"/>
  <Override PartName="/ppt/media/image3.png" ContentType="image/png"/>
  <Override PartName="/ppt/media/image27.png" ContentType="image/png"/>
  <Override PartName="/ppt/media/image94.tif" ContentType="image/tiff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0071100" cy="7556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tif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tif"/><Relationship Id="rId17" Type="http://schemas.openxmlformats.org/officeDocument/2006/relationships/image" Target="../media/image32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5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8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9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0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1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5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6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7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0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21" name="PlaceHolder 7"/>
          <p:cNvSpPr>
            <a:spLocks noGrp="1"/>
          </p:cNvSpPr>
          <p:nvPr>
            <p:ph type="sldNum"/>
          </p:nvPr>
        </p:nvSpPr>
        <p:spPr>
          <a:xfrm>
            <a:off x="7668000" y="720252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2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2.pdf" descr="image2.pdf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61" name="image1.pdf" descr="image1.pdf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2" name="image4.pdf" descr="image4.pdf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3" name="aulogo_uk_var2_blue.png" descr="aulogo_uk_var2_blue.png"/>
            <p:cNvPicPr/>
            <p:nvPr/>
          </p:nvPicPr>
          <p:blipFill>
            <a:blip r:embed="rId5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64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" name="ku-logo.pdf" descr="ku-logo.pdf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66" name="mcxtrace-logo-1.pdf" descr="mcxtrace-logo-1.pdf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67" name="soleil-logo.png" descr="soleil-logo.png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68" name="image1.pdf" descr="image1.pdf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69" name="image2.pdf" descr="image2.pdf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70" name="image4.pdf" descr="image4.pdf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71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74" name="image1.pdf" descr="image1.pdf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5" name="image4.pdf" descr="image4.pdf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6" name="aulogo_uk_var2_blue.png" descr="aulogo_uk_var2_blue.png"/>
            <p:cNvPicPr/>
            <p:nvPr/>
          </p:nvPicPr>
          <p:blipFill>
            <a:blip r:embed="rId14"/>
            <a:srcRect l="0" t="0" r="59225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7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8" name="ku-logo.pdf" descr="ku-logo.pdf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9" name="Image" descr="Image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80" name="PlaceHolder 7"/>
          <p:cNvSpPr>
            <a:spLocks noGrp="1"/>
          </p:cNvSpPr>
          <p:nvPr>
            <p:ph type="sldNum"/>
          </p:nvPr>
        </p:nvSpPr>
        <p:spPr>
          <a:xfrm>
            <a:off x="7661160" y="708732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81" name="soleil-logo.png" descr="soleil-logo.png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McStasMcXtrace/McCode/tree/master/tools/cluster-scripts" TargetMode="External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mailto:mcxtrace-users@mcxtrace.org" TargetMode="External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tif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tif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6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jpe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jpe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jpeg"/><Relationship Id="rId6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2.tif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jpeg"/><Relationship Id="rId6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jpe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9.tif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1.tif"/><Relationship Id="rId2" Type="http://schemas.openxmlformats.org/officeDocument/2006/relationships/image" Target="../media/image92.jpeg"/><Relationship Id="rId3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3.tif"/><Relationship Id="rId2" Type="http://schemas.openxmlformats.org/officeDocument/2006/relationships/image" Target="../media/image94.tif"/><Relationship Id="rId3" Type="http://schemas.openxmlformats.org/officeDocument/2006/relationships/image" Target="../media/image95.jpeg"/><Relationship Id="rId4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doi.org/10.1080/10238160902819684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19" name="image5.pdf" descr="image5.pdf"/>
          <p:cNvPicPr/>
          <p:nvPr/>
        </p:nvPicPr>
        <p:blipFill>
          <a:blip r:embed="rId1"/>
          <a:stretch/>
        </p:blipFill>
        <p:spPr>
          <a:xfrm>
            <a:off x="2678040" y="216000"/>
            <a:ext cx="4723560" cy="2780640"/>
          </a:xfrm>
          <a:prstGeom prst="rect">
            <a:avLst/>
          </a:prstGeom>
          <a:ln w="12700"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866520" y="5049360"/>
            <a:ext cx="8346960" cy="487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FAQ, advanced grammar, tips and tricks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21" name="image6.png" descr="image6.png"/>
          <p:cNvPicPr/>
          <p:nvPr/>
        </p:nvPicPr>
        <p:blipFill>
          <a:blip r:embed="rId2"/>
          <a:stretch/>
        </p:blipFill>
        <p:spPr>
          <a:xfrm>
            <a:off x="3475440" y="3018960"/>
            <a:ext cx="3128760" cy="1488600"/>
          </a:xfrm>
          <a:prstGeom prst="rect">
            <a:avLst/>
          </a:prstGeom>
          <a:ln w="1270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2493000" y="6552000"/>
            <a:ext cx="509364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Peter Willendrup (pkwi@fysik.dtu.dk)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3" name="Image" descr="Image"/>
          <p:cNvPicPr/>
          <p:nvPr/>
        </p:nvPicPr>
        <p:blipFill>
          <a:blip r:embed="rId3"/>
          <a:stretch/>
        </p:blipFill>
        <p:spPr>
          <a:xfrm>
            <a:off x="2927520" y="107640"/>
            <a:ext cx="4406760" cy="29973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Onto efficiency…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Apply focusing techniques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lvl="1" marL="61596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75000"/>
              <a:buFont typeface="Wingdings" charset="2"/>
              <a:buChar char="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lvl="1" marL="61596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75000"/>
              <a:buFont typeface="Wingdings" charset="2"/>
              <a:buChar char="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/>
            <a:r>
              <a:rPr b="0" lang="fr-FR" sz="250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(carefully!) Apply SPLIT - but only if immediately followed by Monte Carlo choices, e.g. in sample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</a:pP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Alternatively use MCPL o/i which allows repetition - beware of biases!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9585360" y="706716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Onto efficiency…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Apply focusing techniques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lvl="1" marL="61596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75000"/>
              <a:buFont typeface="Wingdings" charset="2"/>
              <a:buChar char="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lvl="1" marL="61596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75000"/>
              <a:buFont typeface="Wingdings" charset="2"/>
              <a:buChar char="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/>
            <a:r>
              <a:rPr b="0" lang="fr-FR" sz="250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(carefully!) Apply SPLIT - but only if immediately followed by Monte Carlo choices, e.g. in sample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</a:pP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500" spc="-1" strike="noStrike">
                <a:solidFill>
                  <a:srgbClr val="000000"/>
                </a:solidFill>
                <a:latin typeface="Verdana"/>
                <a:ea typeface="Verdana"/>
              </a:rPr>
              <a:t>Alternatively use MCPL o/i which allows repetition - beware of biases!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962532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937160" y="6352560"/>
            <a:ext cx="5150520" cy="68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4200" rIns="34200" tIns="34200" bIns="342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ff0008"/>
                </a:solidFill>
                <a:latin typeface="Verdana"/>
                <a:ea typeface="Verdana"/>
              </a:rPr>
              <a:t>All of this can be considered “variance reduction” 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ff0008"/>
                </a:solidFill>
                <a:latin typeface="Verdana"/>
                <a:ea typeface="Verdana"/>
              </a:rPr>
              <a:t>or biasing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Onto efficiency…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60640" indent="-2602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600" spc="-1" strike="noStrike">
                <a:solidFill>
                  <a:srgbClr val="000000"/>
                </a:solidFill>
                <a:latin typeface="Verdana"/>
                <a:ea typeface="Verdana"/>
              </a:rPr>
              <a:t>Use MPI parallelisation - included in macOS install, easy to get on Linux…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marL="260640" indent="-2602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600" spc="-1" strike="noStrike">
                <a:solidFill>
                  <a:srgbClr val="000000"/>
                </a:solidFill>
                <a:latin typeface="Verdana"/>
                <a:ea typeface="Verdana"/>
              </a:rPr>
              <a:t>The Intel C compiler is known to give ~factor of 2 wrt. gcc in most cases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 marL="260640" indent="-2602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600" spc="-1" strike="noStrike">
                <a:solidFill>
                  <a:srgbClr val="000000"/>
                </a:solidFill>
                <a:latin typeface="Verdana"/>
                <a:ea typeface="Verdana"/>
              </a:rPr>
              <a:t>- </a:t>
            </a:r>
            <a:r>
              <a:rPr b="1" lang="fr-FR" sz="2600" spc="-1" strike="noStrike">
                <a:solidFill>
                  <a:srgbClr val="000000"/>
                </a:solidFill>
                <a:latin typeface="Verdana"/>
                <a:ea typeface="Verdana"/>
              </a:rPr>
              <a:t>Still</a:t>
            </a:r>
            <a:r>
              <a:rPr b="0" lang="fr-FR" sz="2600" spc="-1" strike="noStrike">
                <a:solidFill>
                  <a:srgbClr val="000000"/>
                </a:solidFill>
                <a:latin typeface="Verdana"/>
                <a:ea typeface="Verdana"/>
              </a:rPr>
              <a:t> consider if you are asking the right question if runtimes reach days/weeks…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950544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Cluster utility scripts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62080" indent="-1753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StarSymbol"/>
              <a:buChar char="๏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mcsub cluster scripts</a:t>
            </a: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 marL="262080" indent="-1753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StarSymbol"/>
              <a:buChar char="๏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Takes a “mxrun commandline”</a:t>
            </a: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 marL="262080" indent="-1753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StarSymbol"/>
              <a:buChar char="๏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Writes batch file “template” for use with PBS or slurm cluster queue systems</a:t>
            </a:r>
            <a:br/>
            <a:r>
              <a:rPr b="0" lang="fr-FR" sz="192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 marL="262080" indent="-1753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StarSymbol"/>
              <a:buChar char="๏"/>
            </a:pPr>
            <a:r>
              <a:rPr b="0" lang="fr-FR" sz="192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https://github.com/McStasMcXtrace/McCode/tree/master/tools/cluster-scripts</a:t>
            </a: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955188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386720" y="2323800"/>
            <a:ext cx="5793840" cy="157752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./mcsub_slurm.pl 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Usage: ./mcsub_slurm.pl [options] [mcrun params] 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-h        --help            Show this help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-rN       --runtime=N       Specify maximum runtime (hours) [default 1]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-qQNAME   --queue=QNAME     Specify wanted SLURM queue [default 'express']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-e&lt;mail&gt;  --email=&lt;mail&gt;    Specify address to notify in reg. sim status [default none]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         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--nodes=NUM       Specify wanted number of nodes [default 1]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           </a:t>
            </a: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--name=NAME       Specify slurm job name [default "McSub_&lt;USERNAME&gt;_&lt;TIMESTAMP&gt;"]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900" spc="-1" strike="noStrike">
                <a:solidFill>
                  <a:srgbClr val="28fe14"/>
                </a:solidFill>
                <a:latin typeface="Menlo"/>
                <a:ea typeface="Menlo"/>
              </a:rPr>
              <a:t>After running ./mcsub_slurm.pl NAME.batch is ready for submission using the sbatch command</a:t>
            </a:r>
            <a:endParaRPr b="0" lang="fr-F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955872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634760" y="145152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Examples Directory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634400" y="2269440"/>
            <a:ext cx="6801120" cy="284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411840" indent="-303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Simple grep →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25 examples of Monitor_nD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4 examples of Source_lab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4 examples of Undulator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5 examples of PowderN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1640880" y="5164920"/>
            <a:ext cx="5955480" cy="554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3840" rIns="33840" tIns="33840" bIns="338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Unix/Linux: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grep Monitor_nD /usr/share/mcxtrace/1.7/examples/*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9591840" y="705384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634400" y="146016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Examples Directory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634400" y="2269440"/>
            <a:ext cx="6801120" cy="284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411840" indent="-303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Simple grep →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370 examples of Monitor_nD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51 examples of Source_gen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10 examples of ISIS_moderator</a:t>
            </a:r>
            <a:endParaRPr b="0" lang="fr-FR" sz="3000" spc="-1" strike="noStrike">
              <a:latin typeface="Arial"/>
            </a:endParaRPr>
          </a:p>
          <a:p>
            <a:pPr lvl="1" marL="843840" indent="-303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i="1" lang="fr-FR" sz="3000" spc="-1" strike="noStrike">
                <a:solidFill>
                  <a:srgbClr val="000000"/>
                </a:solidFill>
                <a:latin typeface="Arial"/>
                <a:ea typeface="Arial"/>
              </a:rPr>
              <a:t>10 examples of Single_crystal</a:t>
            </a:r>
            <a:endParaRPr b="0" lang="fr-FR" sz="3000" spc="-1" strike="noStrike">
              <a:latin typeface="Arial"/>
            </a:endParaRPr>
          </a:p>
        </p:txBody>
      </p:sp>
      <p:grpSp>
        <p:nvGrpSpPr>
          <p:cNvPr id="217" name="Group 6"/>
          <p:cNvGrpSpPr/>
          <p:nvPr/>
        </p:nvGrpSpPr>
        <p:grpSpPr>
          <a:xfrm>
            <a:off x="771840" y="2831040"/>
            <a:ext cx="8526600" cy="5649480"/>
            <a:chOff x="771840" y="2831040"/>
            <a:chExt cx="8526600" cy="5649480"/>
          </a:xfrm>
        </p:grpSpPr>
        <p:sp>
          <p:nvSpPr>
            <p:cNvPr id="218" name="CustomShape 7"/>
            <p:cNvSpPr/>
            <p:nvPr/>
          </p:nvSpPr>
          <p:spPr>
            <a:xfrm>
              <a:off x="771840" y="2831040"/>
              <a:ext cx="8526600" cy="398016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3465a4"/>
              </a:solidFill>
              <a:round/>
            </a:ln>
            <a:effectLst>
              <a:outerShdw algn="b" blurRad="0" dir="2700000" dist="50402" kx="0" ky="0" rotWithShape="0" sx="100000" sy="100000">
                <a:srgbClr val="808080">
                  <a:alpha val="9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"/>
            <p:cNvSpPr/>
            <p:nvPr/>
          </p:nvSpPr>
          <p:spPr>
            <a:xfrm>
              <a:off x="771840" y="2831040"/>
              <a:ext cx="8526600" cy="56494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3840" rIns="33840" tIns="33840" bIns="338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They have an author name!</a:t>
              </a: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For instance: </a:t>
              </a: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DBD_IBM_Si_analyzer →  Marcus H. Mendenhall</a:t>
              </a: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	</a:t>
              </a: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Test_SX → E. Farhi</a:t>
              </a: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000" spc="-1" strike="noStrike">
                  <a:solidFill>
                    <a:srgbClr val="ff0000"/>
                  </a:solidFill>
                  <a:latin typeface="Arial"/>
                  <a:ea typeface="Arial"/>
                </a:rPr>
                <a:t>Pump_probe → E. Knudsen</a:t>
              </a: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3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fr-FR" sz="3400" spc="-1" strike="noStrike">
                  <a:solidFill>
                    <a:srgbClr val="ff0000"/>
                  </a:solidFill>
                  <a:latin typeface="Arial"/>
                  <a:ea typeface="Arial"/>
                </a:rPr>
                <a:t>	</a:t>
              </a:r>
              <a:endParaRPr b="0" lang="fr-FR" sz="3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9558720" y="710064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67440" y="139428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GitHub.com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1634400" y="2269440"/>
            <a:ext cx="6801120" cy="365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https://github.com/McStasMcXtrace/McCode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4" name="Picture 138" descr="Picture 138"/>
          <p:cNvPicPr/>
          <p:nvPr/>
        </p:nvPicPr>
        <p:blipFill>
          <a:blip r:embed="rId1"/>
          <a:stretch/>
        </p:blipFill>
        <p:spPr>
          <a:xfrm>
            <a:off x="1668240" y="2658240"/>
            <a:ext cx="6766920" cy="50216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9558720" y="710064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567440" y="139428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GitHub.com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634400" y="2269440"/>
            <a:ext cx="6801120" cy="365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https://github.com/McStasMcXtrace/McCode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29" name="Picture 138" descr="Picture 138"/>
          <p:cNvPicPr/>
          <p:nvPr/>
        </p:nvPicPr>
        <p:blipFill>
          <a:blip r:embed="rId1"/>
          <a:stretch/>
        </p:blipFill>
        <p:spPr>
          <a:xfrm>
            <a:off x="1668240" y="2658240"/>
            <a:ext cx="6766920" cy="50216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964512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015280" y="270360"/>
            <a:ext cx="6801120" cy="30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GitHub.com: wiki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754520" y="236160"/>
            <a:ext cx="4196160" cy="372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User- and developer docs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33" name="Screenshot 2019-12-04 at 08.59.43.png" descr="Screenshot 2019-12-04 at 08.59.43.png"/>
          <p:cNvPicPr/>
          <p:nvPr/>
        </p:nvPicPr>
        <p:blipFill>
          <a:blip r:embed="rId1"/>
          <a:srcRect l="0" t="17714" r="0" b="0"/>
          <a:stretch/>
        </p:blipFill>
        <p:spPr>
          <a:xfrm>
            <a:off x="235440" y="652320"/>
            <a:ext cx="6018120" cy="6848640"/>
          </a:xfrm>
          <a:prstGeom prst="rect">
            <a:avLst/>
          </a:prstGeom>
          <a:ln w="25400">
            <a:solidFill>
              <a:srgbClr val="b80000"/>
            </a:solidFill>
            <a:round/>
          </a:ln>
        </p:spPr>
      </p:pic>
      <p:sp>
        <p:nvSpPr>
          <p:cNvPr id="234" name="CustomShape 4"/>
          <p:cNvSpPr/>
          <p:nvPr/>
        </p:nvSpPr>
        <p:spPr>
          <a:xfrm>
            <a:off x="3303720" y="6104520"/>
            <a:ext cx="234360" cy="837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5500" spc="-1" strike="noStrike">
                <a:solidFill>
                  <a:srgbClr val="ff2600"/>
                </a:solidFill>
                <a:latin typeface="Arial"/>
                <a:ea typeface="Arial"/>
              </a:rPr>
              <a:t>}</a:t>
            </a:r>
            <a:endParaRPr b="0" lang="fr-FR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964512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2015280" y="270360"/>
            <a:ext cx="6801120" cy="30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GitHub.com: wiki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754520" y="236160"/>
            <a:ext cx="4196160" cy="372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User- and developer docs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38" name="Screenshot 2019-12-04 at 08.59.43.png" descr="Screenshot 2019-12-04 at 08.59.43.png"/>
          <p:cNvPicPr/>
          <p:nvPr/>
        </p:nvPicPr>
        <p:blipFill>
          <a:blip r:embed="rId1"/>
          <a:srcRect l="0" t="17714" r="0" b="0"/>
          <a:stretch/>
        </p:blipFill>
        <p:spPr>
          <a:xfrm>
            <a:off x="235440" y="652320"/>
            <a:ext cx="6018120" cy="6848640"/>
          </a:xfrm>
          <a:prstGeom prst="rect">
            <a:avLst/>
          </a:prstGeom>
          <a:ln w="25400">
            <a:solidFill>
              <a:srgbClr val="b80000"/>
            </a:solidFill>
            <a:round/>
          </a:ln>
        </p:spPr>
      </p:pic>
      <p:sp>
        <p:nvSpPr>
          <p:cNvPr id="239" name="Line 4"/>
          <p:cNvSpPr/>
          <p:nvPr/>
        </p:nvSpPr>
        <p:spPr>
          <a:xfrm flipH="1">
            <a:off x="2568240" y="5569920"/>
            <a:ext cx="1526760" cy="1242000"/>
          </a:xfrm>
          <a:prstGeom prst="line">
            <a:avLst/>
          </a:prstGeom>
          <a:ln w="25400">
            <a:solidFill>
              <a:srgbClr val="ff000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Screenshot 2019-12-04 at 09.03.32.png" descr="Screenshot 2019-12-04 at 09.03.32.png"/>
          <p:cNvPicPr/>
          <p:nvPr/>
        </p:nvPicPr>
        <p:blipFill>
          <a:blip r:embed="rId2"/>
          <a:stretch/>
        </p:blipFill>
        <p:spPr>
          <a:xfrm>
            <a:off x="3963240" y="0"/>
            <a:ext cx="5778720" cy="7556040"/>
          </a:xfrm>
          <a:prstGeom prst="rect">
            <a:avLst/>
          </a:prstGeom>
          <a:ln w="25400">
            <a:solidFill>
              <a:srgbClr val="ff000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really the information content…?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3200" spc="-1" strike="noStrike">
                <a:solidFill>
                  <a:srgbClr val="000000"/>
                </a:solidFill>
                <a:latin typeface="Verdana"/>
                <a:ea typeface="Verdana"/>
              </a:rPr>
              <a:t>McXtrace sources generally provide “intensity” in units of photons/s (into a chosen solid angle)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3200" spc="-1" strike="noStrike">
                <a:solidFill>
                  <a:srgbClr val="000000"/>
                </a:solidFill>
                <a:latin typeface="Verdana"/>
                <a:ea typeface="Verdana"/>
              </a:rPr>
              <a:t>That intensity is carried through the instrument on a discrete set of “X-ray rays”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958536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121480" y="50040"/>
            <a:ext cx="6801120" cy="289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GitHub.com: Issue Tracker</a:t>
            </a:r>
            <a:endParaRPr b="0" lang="fr-FR" sz="1900" spc="-1" strike="noStrike">
              <a:latin typeface="Arial"/>
            </a:endParaRPr>
          </a:p>
        </p:txBody>
      </p:sp>
      <p:grpSp>
        <p:nvGrpSpPr>
          <p:cNvPr id="243" name="Group 3"/>
          <p:cNvGrpSpPr/>
          <p:nvPr/>
        </p:nvGrpSpPr>
        <p:grpSpPr>
          <a:xfrm>
            <a:off x="1568520" y="481680"/>
            <a:ext cx="6933960" cy="6923880"/>
            <a:chOff x="1568520" y="481680"/>
            <a:chExt cx="6933960" cy="6923880"/>
          </a:xfrm>
        </p:grpSpPr>
        <p:pic>
          <p:nvPicPr>
            <p:cNvPr id="244" name="Screenshot 2019-12-04 at 09.06.30.png" descr="Screenshot 2019-12-04 at 09.06.30.png"/>
            <p:cNvPicPr/>
            <p:nvPr/>
          </p:nvPicPr>
          <p:blipFill>
            <a:blip r:embed="rId1"/>
            <a:srcRect l="0" t="21633" r="0" b="0"/>
            <a:stretch/>
          </p:blipFill>
          <p:spPr>
            <a:xfrm>
              <a:off x="1568520" y="481680"/>
              <a:ext cx="6933960" cy="6923880"/>
            </a:xfrm>
            <a:prstGeom prst="rect">
              <a:avLst/>
            </a:prstGeom>
            <a:ln w="25400">
              <a:solidFill>
                <a:srgbClr val="b80000"/>
              </a:solidFill>
              <a:round/>
            </a:ln>
          </p:spPr>
        </p:pic>
        <p:pic>
          <p:nvPicPr>
            <p:cNvPr id="245" name="Screenshot 2019-12-04 at 09.06.30.png" descr="Screenshot 2019-12-04 at 09.06.30.png"/>
            <p:cNvPicPr/>
            <p:nvPr/>
          </p:nvPicPr>
          <p:blipFill>
            <a:blip r:embed="rId2"/>
            <a:srcRect l="1573" t="5382" r="1573" b="84894"/>
            <a:stretch/>
          </p:blipFill>
          <p:spPr>
            <a:xfrm>
              <a:off x="1677240" y="499320"/>
              <a:ext cx="6715800" cy="858600"/>
            </a:xfrm>
            <a:prstGeom prst="rect">
              <a:avLst/>
            </a:prstGeom>
            <a:ln w="127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1634760" y="139680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Mailing List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250" name="Screenshot 2019-11-26 at 22.02.28.png" descr="Screenshot 2019-11-26 at 22.02.28.png"/>
          <p:cNvPicPr/>
          <p:nvPr/>
        </p:nvPicPr>
        <p:blipFill>
          <a:blip r:embed="rId1"/>
          <a:stretch/>
        </p:blipFill>
        <p:spPr>
          <a:xfrm>
            <a:off x="636840" y="1766160"/>
            <a:ext cx="9381240" cy="58528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1634760" y="144180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Mailing List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255" name="Screenshot 2019-11-26 at 22.03.32.png" descr="Screenshot 2019-11-26 at 22.03.32.png"/>
          <p:cNvPicPr/>
          <p:nvPr/>
        </p:nvPicPr>
        <p:blipFill>
          <a:blip r:embed="rId1"/>
          <a:stretch/>
        </p:blipFill>
        <p:spPr>
          <a:xfrm>
            <a:off x="414000" y="1680120"/>
            <a:ext cx="9243000" cy="5781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shot 2019-11-26 at 22.03.17.png" descr="Screenshot 2019-11-26 at 22.03.17.png"/>
          <p:cNvPicPr/>
          <p:nvPr/>
        </p:nvPicPr>
        <p:blipFill>
          <a:blip r:embed="rId1"/>
          <a:stretch/>
        </p:blipFill>
        <p:spPr>
          <a:xfrm>
            <a:off x="567000" y="1713960"/>
            <a:ext cx="6814440" cy="6099120"/>
          </a:xfrm>
          <a:prstGeom prst="rect">
            <a:avLst/>
          </a:prstGeom>
          <a:ln w="12700"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6202080" y="3393000"/>
            <a:ext cx="3838680" cy="354096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Shape 2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634760" y="1440000"/>
            <a:ext cx="680112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Mailing List - Archive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6307200" y="3968640"/>
            <a:ext cx="3754080" cy="2941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Spirit of the mailinglist:</a:t>
            </a:r>
            <a:endParaRPr b="0" lang="fr-FR" sz="1600" spc="-1" strike="noStrike">
              <a:latin typeface="Arial"/>
            </a:endParaRPr>
          </a:p>
          <a:p>
            <a:pPr marL="16056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Very friendly and open!</a:t>
            </a:r>
            <a:endParaRPr b="0" lang="fr-FR" sz="1600" spc="-1" strike="noStrike">
              <a:latin typeface="Arial"/>
            </a:endParaRPr>
          </a:p>
          <a:p>
            <a:pPr marL="16056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There is </a:t>
            </a: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no such thing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as a stupid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question!</a:t>
            </a:r>
            <a:endParaRPr b="0" lang="fr-FR" sz="1600" spc="-1" strike="noStrike">
              <a:latin typeface="Arial"/>
            </a:endParaRPr>
          </a:p>
          <a:p>
            <a:pPr marL="16056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Often answers are given from users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rather than developers, especially in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areas that include very specific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domain science.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600" spc="-1" strike="noStrike">
              <a:latin typeface="Arial"/>
            </a:endParaRPr>
          </a:p>
          <a:p>
            <a:pPr marL="16056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contact: </a:t>
            </a: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mcxtrace-users@mcxtrace.org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6338880" y="3576240"/>
            <a:ext cx="2991240" cy="24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User forum and help since 2009!!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ntal_cello.tiff" descr="rental_cello.tiff"/>
          <p:cNvPicPr/>
          <p:nvPr/>
        </p:nvPicPr>
        <p:blipFill>
          <a:blip r:embed="rId1"/>
          <a:stretch/>
        </p:blipFill>
        <p:spPr>
          <a:xfrm>
            <a:off x="6045120" y="-5400"/>
            <a:ext cx="2730600" cy="7309080"/>
          </a:xfrm>
          <a:prstGeom prst="rect">
            <a:avLst/>
          </a:prstGeom>
          <a:ln w="12700">
            <a:noFill/>
          </a:ln>
        </p:spPr>
      </p:pic>
      <p:sp>
        <p:nvSpPr>
          <p:cNvPr id="264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fr-FR" sz="2130" spc="-1" strike="noStrike">
                <a:solidFill>
                  <a:srgbClr val="000000"/>
                </a:solidFill>
                <a:latin typeface="Arial"/>
                <a:ea typeface="Arial"/>
              </a:rPr>
              <a:t>SPLIT, EXTEND, WHEN, COPY &amp; GROUP </a:t>
            </a:r>
            <a:br/>
            <a:r>
              <a:rPr b="0" lang="fr-FR" sz="1460" spc="-1" strike="noStrike">
                <a:solidFill>
                  <a:srgbClr val="000000"/>
                </a:solidFill>
                <a:latin typeface="Arial"/>
                <a:ea typeface="Arial"/>
              </a:rPr>
              <a:t>(… and the dangerous JUMP)</a:t>
            </a:r>
            <a:endParaRPr b="0" lang="fr-FR" sz="14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470520" indent="-289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Advanced language features: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i="1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Tips and tricks for your</a:t>
            </a:r>
            <a:br/>
            <a:r>
              <a:rPr b="0" i="1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instrument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Syntax in one, complex view...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960516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163880" y="2427480"/>
            <a:ext cx="8307360" cy="217944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SPLIT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 COMPONENT name = comp(parameters) {</a:t>
            </a:r>
            <a:r>
              <a:rPr b="0" lang="fr-FR" sz="2000" spc="-1" strike="noStrike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AT (...) [RELATIVE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 ABSOLUTE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{ROTATED {RELATIVE 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| 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ABSOLUTE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} 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GROUP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group_name}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EXTEND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C_code}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b="0" lang="fr-FR" sz="2000" spc="-1" strike="noStrike">
                <a:solidFill>
                  <a:srgbClr val="b51a00"/>
                </a:solidFill>
                <a:latin typeface="Times New Roman"/>
                <a:ea typeface="Times New Roman"/>
              </a:rPr>
              <a:t>JUMP 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b="0" lang="fr-FR" sz="2000" spc="-1" strike="noStrike">
                <a:solidFill>
                  <a:srgbClr val="4f7a28"/>
                </a:solidFill>
                <a:latin typeface="Times New Roman"/>
                <a:ea typeface="Times New Roman"/>
              </a:rPr>
              <a:t>reference|PREVIOUS|MYSELF|NEXT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[</a:t>
            </a:r>
            <a:r>
              <a:rPr b="0" lang="fr-FR" sz="2000" spc="-1" strike="noStrike">
                <a:solidFill>
                  <a:srgbClr val="874efe"/>
                </a:solidFill>
                <a:latin typeface="Times New Roman"/>
                <a:ea typeface="Times New Roman"/>
              </a:rPr>
              <a:t>ITERATE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number_of_times | </a:t>
            </a:r>
            <a:r>
              <a:rPr b="0" lang="fr-FR" sz="2000" spc="-1" strike="noStrike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b="0" lang="fr-FR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] }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70" name="confused.tiff" descr="confused.tiff"/>
          <p:cNvPicPr/>
          <p:nvPr/>
        </p:nvPicPr>
        <p:blipFill>
          <a:blip r:embed="rId1"/>
          <a:stretch/>
        </p:blipFill>
        <p:spPr>
          <a:xfrm>
            <a:off x="7282080" y="4564440"/>
            <a:ext cx="2147760" cy="1612080"/>
          </a:xfrm>
          <a:prstGeom prst="rect">
            <a:avLst/>
          </a:prstGeom>
          <a:ln w="12700">
            <a:noFill/>
          </a:ln>
        </p:spPr>
      </p:pic>
      <p:pic>
        <p:nvPicPr>
          <p:cNvPr id="271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the DECLARE section define user variables and functions.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double myvar;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INITIALIZE for initialization of user variables and calculations.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INITIALIZE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myvar = sqrt(PI*input_var)*rand01();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- Both use normal c-syntax.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BEWARE: (example) What you do in the c-style areas is c-standard, e.g. trigonometric functions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from math.h use radians! - McXtrace placement specifiers work in degrees, etc...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flags-globe-thumb541425.png" descr="flags-globe-thumb541425.png"/>
          <p:cNvPicPr/>
          <p:nvPr/>
        </p:nvPicPr>
        <p:blipFill>
          <a:blip r:embed="rId1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275" name="droppedImage.png" descr="droppedImage.png"/>
          <p:cNvPicPr/>
          <p:nvPr/>
        </p:nvPicPr>
        <p:blipFill>
          <a:blip r:embed="rId2"/>
          <a:stretch/>
        </p:blipFill>
        <p:spPr>
          <a:xfrm>
            <a:off x="8497440" y="4145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276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8004600" y="3294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8685000" y="3077640"/>
            <a:ext cx="684360" cy="166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78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96560" y="3344400"/>
            <a:ext cx="740880" cy="725400"/>
          </a:xfrm>
          <a:prstGeom prst="rect">
            <a:avLst/>
          </a:prstGeom>
          <a:ln w="12700">
            <a:noFill/>
          </a:ln>
        </p:spPr>
      </p:pic>
      <p:sp>
        <p:nvSpPr>
          <p:cNvPr id="279" name="TextShape 4"/>
          <p:cNvSpPr txBox="1"/>
          <p:nvPr/>
        </p:nvSpPr>
        <p:spPr>
          <a:xfrm>
            <a:off x="971172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80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the DECLARE section define user variables and functions.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double myvar;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Use INITIALIZE for initialization of user variables and calculations.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INITIALIZE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myvar = sqrt(PI*input_var)*rand01();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lvl="2" marL="408600" indent="-1368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- Both use normal c-syntax.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235440" indent="-144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BEWARE: (example) What you do in the c-style areas is c-standard, e.g. trigonometric functions from math.h use radians! - McXtrace placement specifiers work in degrees, etc...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flags-globe-thumb541425.png" descr="flags-globe-thumb541425.png"/>
          <p:cNvPicPr/>
          <p:nvPr/>
        </p:nvPicPr>
        <p:blipFill>
          <a:blip r:embed="rId1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284" name="droppedImage.png" descr="droppedImage.png"/>
          <p:cNvPicPr/>
          <p:nvPr/>
        </p:nvPicPr>
        <p:blipFill>
          <a:blip r:embed="rId2"/>
          <a:stretch/>
        </p:blipFill>
        <p:spPr>
          <a:xfrm>
            <a:off x="8497440" y="4145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285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8004600" y="3294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8685000" y="3077640"/>
            <a:ext cx="684360" cy="166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87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96560" y="3344400"/>
            <a:ext cx="740880" cy="725400"/>
          </a:xfrm>
          <a:prstGeom prst="rect">
            <a:avLst/>
          </a:prstGeom>
          <a:ln w="12700">
            <a:noFill/>
          </a:ln>
        </p:spPr>
      </p:pic>
      <p:sp>
        <p:nvSpPr>
          <p:cNvPr id="288" name="TextShape 4"/>
          <p:cNvSpPr txBox="1"/>
          <p:nvPr/>
        </p:nvSpPr>
        <p:spPr>
          <a:xfrm>
            <a:off x="971172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89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290" name="Group 5"/>
          <p:cNvGrpSpPr/>
          <p:nvPr/>
        </p:nvGrpSpPr>
        <p:grpSpPr>
          <a:xfrm>
            <a:off x="477720" y="1769040"/>
            <a:ext cx="9477000" cy="5472720"/>
            <a:chOff x="477720" y="1769040"/>
            <a:chExt cx="9477000" cy="5472720"/>
          </a:xfrm>
        </p:grpSpPr>
        <p:sp>
          <p:nvSpPr>
            <p:cNvPr id="291" name="CustomShape 6"/>
            <p:cNvSpPr/>
            <p:nvPr/>
          </p:nvSpPr>
          <p:spPr>
            <a:xfrm>
              <a:off x="477720" y="1769040"/>
              <a:ext cx="9477000" cy="547272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Useful physics constants: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plus e.g. DEG2RAD, RAD2DEG,  and these math constants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plus anything you can imagine in terms of trigonometric functions from C &lt;math.h&gt;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(beware, these take radians as input - as opposed to our ROTATED statements)</a:t>
              </a:r>
              <a:endParaRPr b="0" lang="fr-FR" sz="1800" spc="-1" strike="noStrike">
                <a:latin typeface="Arial"/>
              </a:endParaRPr>
            </a:p>
          </p:txBody>
        </p:sp>
        <p:pic>
          <p:nvPicPr>
            <p:cNvPr id="292" name="Screenshot 2019-12-04 at 10.15.25.png" descr="Screenshot 2019-12-04 at 10.15.25.png"/>
            <p:cNvPicPr/>
            <p:nvPr/>
          </p:nvPicPr>
          <p:blipFill>
            <a:blip r:embed="rId6"/>
            <a:stretch/>
          </p:blipFill>
          <p:spPr>
            <a:xfrm>
              <a:off x="843840" y="2242800"/>
              <a:ext cx="8745120" cy="105228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93" name="Screenshot 2019-12-04 at 10.19.40.png" descr="Screenshot 2019-12-04 at 10.19.40.png"/>
          <p:cNvPicPr/>
          <p:nvPr/>
        </p:nvPicPr>
        <p:blipFill>
          <a:blip r:embed="rId7"/>
          <a:stretch/>
        </p:blipFill>
        <p:spPr>
          <a:xfrm>
            <a:off x="878760" y="3783240"/>
            <a:ext cx="3441240" cy="2018880"/>
          </a:xfrm>
          <a:prstGeom prst="rect">
            <a:avLst/>
          </a:prstGeom>
          <a:ln w="12700">
            <a:noFill/>
          </a:ln>
        </p:spPr>
      </p:pic>
      <p:sp>
        <p:nvSpPr>
          <p:cNvPr id="294" name="CustomShape 7"/>
          <p:cNvSpPr/>
          <p:nvPr/>
        </p:nvSpPr>
        <p:spPr>
          <a:xfrm>
            <a:off x="762840" y="3742920"/>
            <a:ext cx="3416400" cy="27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(                                                   )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%include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Instrumentfiles can include external c-code or other instrumentfiles... (These are examples from McStas)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ILL_H15_IN6.instr:%include "monitor_nd-lib"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ILL_H16_IN5.instr:%include "ILL_H16.instr"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ILL_H25_IN22.instr:%include "ILL_H25.instr"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ILL_H25_IN22.instr:%include "templateTAS.instr"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  <a:p>
            <a:pPr marL="381240" indent="-23436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590" spc="-1" strike="noStrike">
                <a:solidFill>
                  <a:srgbClr val="000000"/>
                </a:solidFill>
                <a:latin typeface="Arial"/>
                <a:ea typeface="Arial"/>
              </a:rPr>
              <a:t>Used in the DECLARE section</a:t>
            </a:r>
            <a:endParaRPr b="0" lang="fr-FR" sz="25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9718200" y="711396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298" name="include-everyone.png" descr="include-everyone.png"/>
          <p:cNvPicPr/>
          <p:nvPr/>
        </p:nvPicPr>
        <p:blipFill>
          <a:blip r:embed="rId1"/>
          <a:stretch/>
        </p:blipFill>
        <p:spPr>
          <a:xfrm>
            <a:off x="7330320" y="5276880"/>
            <a:ext cx="2014560" cy="1742760"/>
          </a:xfrm>
          <a:prstGeom prst="rect">
            <a:avLst/>
          </a:prstGeom>
          <a:ln w="12700">
            <a:noFill/>
          </a:ln>
        </p:spPr>
      </p:pic>
      <p:pic>
        <p:nvPicPr>
          <p:cNvPr id="299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roppedImage.png" descr="droppedImage.png"/>
          <p:cNvPicPr/>
          <p:nvPr/>
        </p:nvPicPr>
        <p:blipFill>
          <a:blip r:embed="rId1"/>
          <a:stretch/>
        </p:blipFill>
        <p:spPr>
          <a:xfrm>
            <a:off x="6927120" y="4798800"/>
            <a:ext cx="1883520" cy="1255680"/>
          </a:xfrm>
          <a:prstGeom prst="rect">
            <a:avLst/>
          </a:prstGeom>
          <a:ln w="12700">
            <a:noFill/>
          </a:ln>
        </p:spPr>
      </p:pic>
      <p:sp>
        <p:nvSpPr>
          <p:cNvPr id="301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COPY- inside instruments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In instruments: (see e.g. ILL_H25.instr)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H25_1 = Guide_gravity(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w1=0.03, h1=0.2, w2=0.03, h2=0.2, l=L_H25_1,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R0=gR0, Qc=gQc, alpha=gAlpha, m=m, W=gW)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(0,0,Al_Thickness+gGap)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MYcopy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 =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 = </a:t>
            </a:r>
            <a:r>
              <a:rPr b="1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(H25_1)(W=2*gW)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  <a:p>
            <a:pPr marL="216360" indent="-132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70" spc="-1" strike="noStrike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b="0" lang="fr-FR" sz="1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956520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304" name="frog-1.png" descr="frog-1.png"/>
          <p:cNvPicPr/>
          <p:nvPr/>
        </p:nvPicPr>
        <p:blipFill>
          <a:blip r:embed="rId2"/>
          <a:stretch/>
        </p:blipFill>
        <p:spPr>
          <a:xfrm>
            <a:off x="5965560" y="1076760"/>
            <a:ext cx="1353240" cy="1180440"/>
          </a:xfrm>
          <a:prstGeom prst="rect">
            <a:avLst/>
          </a:prstGeom>
          <a:ln w="12700">
            <a:noFill/>
          </a:ln>
        </p:spPr>
      </p:pic>
      <p:pic>
        <p:nvPicPr>
          <p:cNvPr id="305" name="frog-1.png" descr="frog-1.png"/>
          <p:cNvPicPr/>
          <p:nvPr/>
        </p:nvPicPr>
        <p:blipFill>
          <a:blip r:embed="rId3"/>
          <a:stretch/>
        </p:blipFill>
        <p:spPr>
          <a:xfrm>
            <a:off x="6467400" y="3546000"/>
            <a:ext cx="1353240" cy="1180440"/>
          </a:xfrm>
          <a:prstGeom prst="rect">
            <a:avLst/>
          </a:prstGeom>
          <a:ln w="12700">
            <a:noFill/>
          </a:ln>
        </p:spPr>
      </p:pic>
      <p:sp>
        <p:nvSpPr>
          <p:cNvPr id="306" name="Line 4"/>
          <p:cNvSpPr/>
          <p:nvPr/>
        </p:nvSpPr>
        <p:spPr>
          <a:xfrm flipH="1" flipV="1">
            <a:off x="6537960" y="2075400"/>
            <a:ext cx="437400" cy="1627200"/>
          </a:xfrm>
          <a:prstGeom prst="line">
            <a:avLst/>
          </a:prstGeom>
          <a:ln w="28575">
            <a:solidFill>
              <a:schemeClr val="accent1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5"/>
          <p:cNvSpPr/>
          <p:nvPr/>
        </p:nvSpPr>
        <p:spPr>
          <a:xfrm flipH="1" flipV="1">
            <a:off x="7157520" y="1943280"/>
            <a:ext cx="556200" cy="3114720"/>
          </a:xfrm>
          <a:prstGeom prst="line">
            <a:avLst/>
          </a:prstGeom>
          <a:ln w="28575">
            <a:solidFill>
              <a:schemeClr val="accent1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81sgIqXwkGL._SX355_.jpg" descr="81sgIqXwkGL._SX355_.jpg"/>
          <p:cNvPicPr/>
          <p:nvPr/>
        </p:nvPicPr>
        <p:blipFill>
          <a:blip r:embed="rId4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In a histogram sense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51720" y="1769040"/>
            <a:ext cx="957564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289440" indent="-2167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150" spc="-1" strike="noStrike">
                <a:solidFill>
                  <a:srgbClr val="000000"/>
                </a:solidFill>
                <a:latin typeface="Verdana"/>
                <a:ea typeface="Verdana"/>
              </a:rPr>
              <a:t>Imagine a histogram, e.g. I(λ)</a:t>
            </a: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  <a:p>
            <a:pPr marL="289440" indent="-2167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150" spc="-1" strike="noStrike">
                <a:solidFill>
                  <a:srgbClr val="000000"/>
                </a:solidFill>
                <a:latin typeface="Verdana"/>
                <a:ea typeface="Verdana"/>
              </a:rPr>
              <a:t>The RMS variance over that set becomes our statistical error bar </a:t>
            </a:r>
            <a:r>
              <a:rPr b="0" i="1" lang="fr-FR" sz="2150" spc="-1" strike="noStrike">
                <a:solidFill>
                  <a:srgbClr val="000000"/>
                </a:solidFill>
                <a:latin typeface="Verdana"/>
                <a:ea typeface="Verdana"/>
              </a:rPr>
              <a:t>E</a:t>
            </a:r>
            <a:endParaRPr b="0" lang="fr-F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1341000" y="2685960"/>
            <a:ext cx="3374280" cy="23832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  <a:effectLst>
            <a:outerShdw algn="b" blurRad="38100" dir="5400000" dist="2304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3410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6"/>
          <p:cNvSpPr/>
          <p:nvPr/>
        </p:nvSpPr>
        <p:spPr>
          <a:xfrm>
            <a:off x="154404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7"/>
          <p:cNvSpPr/>
          <p:nvPr/>
        </p:nvSpPr>
        <p:spPr>
          <a:xfrm>
            <a:off x="174744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8"/>
          <p:cNvSpPr/>
          <p:nvPr/>
        </p:nvSpPr>
        <p:spPr>
          <a:xfrm>
            <a:off x="285228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9"/>
          <p:cNvSpPr/>
          <p:nvPr/>
        </p:nvSpPr>
        <p:spPr>
          <a:xfrm>
            <a:off x="43254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0"/>
          <p:cNvSpPr/>
          <p:nvPr/>
        </p:nvSpPr>
        <p:spPr>
          <a:xfrm>
            <a:off x="45288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1"/>
          <p:cNvSpPr/>
          <p:nvPr/>
        </p:nvSpPr>
        <p:spPr>
          <a:xfrm>
            <a:off x="3530160" y="2561400"/>
            <a:ext cx="3211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2234880" y="2561400"/>
            <a:ext cx="3211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2944440" y="3297960"/>
            <a:ext cx="1378800" cy="1074960"/>
          </a:xfrm>
          <a:custGeom>
            <a:avLst/>
            <a:gdLst/>
            <a:ahLst/>
            <a:rect l="l" t="t" r="r" b="b"/>
            <a:pathLst>
              <a:path w="21600" h="19836">
                <a:moveTo>
                  <a:pt x="21600" y="19426"/>
                </a:moveTo>
                <a:cubicBezTo>
                  <a:pt x="7857" y="21600"/>
                  <a:pt x="657" y="15125"/>
                  <a:pt x="0" y="0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len="med" type="triangle" w="med"/>
          </a:ln>
          <a:effectLst>
            <a:outerShdw algn="b" blurRad="38100" dir="5400000" dist="20160" kx="0" ky="0" rotWithShape="0" sx="100000" sy="1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14"/>
          <p:cNvSpPr/>
          <p:nvPr/>
        </p:nvSpPr>
        <p:spPr>
          <a:xfrm>
            <a:off x="4849560" y="3216960"/>
            <a:ext cx="3281760" cy="1461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Verdana"/>
                <a:ea typeface="Verdana"/>
              </a:rPr>
              <a:t>In bin i, N events each carrying a fractional intensity p</a:t>
            </a:r>
            <a:r>
              <a:rPr b="0" i="1" lang="fr-FR" sz="1800" spc="-1" strike="noStrike" baseline="-5000">
                <a:solidFill>
                  <a:srgbClr val="000000"/>
                </a:solidFill>
                <a:latin typeface="Verdana"/>
                <a:ea typeface="Verdana"/>
              </a:rPr>
              <a:t>j</a:t>
            </a:r>
            <a:r>
              <a:rPr b="0" i="1" lang="fr-FR" sz="1800" spc="-1" strike="noStrike">
                <a:solidFill>
                  <a:srgbClr val="000000"/>
                </a:solidFill>
                <a:latin typeface="Verdana"/>
                <a:ea typeface="Verdana"/>
              </a:rPr>
              <a:t> so that</a:t>
            </a:r>
            <a:br/>
            <a:br/>
            <a:endParaRPr b="0" lang="fr-FR" sz="1800" spc="-1" strike="noStrike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133344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153648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3" name="CustomShape 17"/>
          <p:cNvSpPr/>
          <p:nvPr/>
        </p:nvSpPr>
        <p:spPr>
          <a:xfrm>
            <a:off x="2869920" y="2942280"/>
            <a:ext cx="1429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4" name="CustomShape 18"/>
          <p:cNvSpPr/>
          <p:nvPr/>
        </p:nvSpPr>
        <p:spPr>
          <a:xfrm>
            <a:off x="4533480" y="2942280"/>
            <a:ext cx="20700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5" name="CustomShape 19"/>
          <p:cNvSpPr/>
          <p:nvPr/>
        </p:nvSpPr>
        <p:spPr>
          <a:xfrm>
            <a:off x="175248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6" name="Image" descr="Image"/>
          <p:cNvPicPr/>
          <p:nvPr/>
        </p:nvPicPr>
        <p:blipFill>
          <a:blip r:embed="rId1"/>
          <a:stretch/>
        </p:blipFill>
        <p:spPr>
          <a:xfrm>
            <a:off x="5303160" y="4331880"/>
            <a:ext cx="1497960" cy="7635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roup_member_450px.png" descr="group_member_450px.png"/>
          <p:cNvPicPr/>
          <p:nvPr/>
        </p:nvPicPr>
        <p:blipFill>
          <a:blip r:embed="rId1"/>
          <a:stretch/>
        </p:blipFill>
        <p:spPr>
          <a:xfrm>
            <a:off x="5924520" y="976320"/>
            <a:ext cx="2194920" cy="1342080"/>
          </a:xfrm>
          <a:prstGeom prst="rect">
            <a:avLst/>
          </a:prstGeom>
          <a:ln w="12700">
            <a:noFill/>
          </a:ln>
        </p:spPr>
      </p:pic>
      <p:sp>
        <p:nvSpPr>
          <p:cNvPr id="310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GROUP - components working in parallel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9612000" y="70740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1306080" y="2536920"/>
            <a:ext cx="7700040" cy="4421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22320" rIns="22320" tIns="22320" bIns="22320">
            <a:spAutoFit/>
          </a:bodyPr>
          <a:p>
            <a:pPr>
              <a:lnSpc>
                <a:spcPct val="11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Verdana"/>
                <a:ea typeface="Verdana"/>
              </a:rPr>
              <a:t>COMPONENT Mono1 = Monochromator_curved(...)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AT (0,0,-LMM) RELATIVE Cradle ROTATED (0,A1/2,0) RELATIVE Cradle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fr-FR" sz="2000" spc="-1" strike="noStrike">
                <a:solidFill>
                  <a:srgbClr val="ffffff"/>
                </a:solidFill>
                <a:latin typeface="Verdana"/>
                <a:ea typeface="Verdana"/>
              </a:rPr>
              <a:t>COMPONENT Mono2 = Monochromator_curved(...)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AT (0,0,0) RELATIVE Cradle ROTATED (0,A2/2,0) RELATIVE Cradle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- One comp after the particle is “tried” in sequential order until the it becomes SCATTERED.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</p:txBody>
      </p:sp>
      <p:pic>
        <p:nvPicPr>
          <p:cNvPr id="313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82520" indent="-864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Mine = Yours(blah, blah)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(c-expression) AT (....)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182520" indent="-864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Is very powerful when combined with EXTEND and user variables, or as a method to let input parameters select if certain components are active.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182520" indent="-864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Example: Use EXTEND to flag if neutron was scattered on one monochromator blade or another. Then later use WHEN to only show contribution from blade N at sample position?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Mon = PSD_monitor(...)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algn="l" pos="0"/>
              </a:tabLst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(myvar==1) AT (0,0,0) RELATIVE Sample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961848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317" name="110314DoneWhen.png" descr="110314DoneWhen.png"/>
          <p:cNvPicPr/>
          <p:nvPr/>
        </p:nvPicPr>
        <p:blipFill>
          <a:blip r:embed="rId1"/>
          <a:stretch/>
        </p:blipFill>
        <p:spPr>
          <a:xfrm>
            <a:off x="6667920" y="1244160"/>
            <a:ext cx="1771200" cy="1756440"/>
          </a:xfrm>
          <a:prstGeom prst="rect">
            <a:avLst/>
          </a:prstGeom>
          <a:ln w="12700">
            <a:noFill/>
          </a:ln>
        </p:spPr>
      </p:pic>
      <p:pic>
        <p:nvPicPr>
          <p:cNvPr id="318" name="droppedImage.png" descr="droppedImage.png"/>
          <p:cNvPicPr/>
          <p:nvPr/>
        </p:nvPicPr>
        <p:blipFill>
          <a:blip r:embed="rId2"/>
          <a:stretch/>
        </p:blipFill>
        <p:spPr>
          <a:xfrm>
            <a:off x="8478000" y="511740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319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7667280" y="6602040"/>
            <a:ext cx="1218240" cy="803880"/>
          </a:xfrm>
          <a:prstGeom prst="rect">
            <a:avLst/>
          </a:prstGeom>
          <a:ln w="12700">
            <a:noFill/>
          </a:ln>
        </p:spPr>
      </p:pic>
      <p:pic>
        <p:nvPicPr>
          <p:cNvPr id="320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008280" y="6641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321" name="81sgIqXwkGL._SX355_.jpg" descr="81sgIqXwkGL._SX355_.jpg"/>
          <p:cNvPicPr/>
          <p:nvPr/>
        </p:nvPicPr>
        <p:blipFill>
          <a:blip r:embed="rId5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504000" y="1769040"/>
            <a:ext cx="9398160" cy="48625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06000" indent="-1879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80" spc="-1" strike="noStrike">
                <a:solidFill>
                  <a:srgbClr val="000000"/>
                </a:solidFill>
                <a:latin typeface="Arial"/>
                <a:ea typeface="Arial"/>
              </a:rPr>
              <a:t>Enrich component behaviour using EXTEND:</a:t>
            </a:r>
            <a:endParaRPr b="0" lang="fr-FR" sz="20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fr-FR" sz="20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COMPONENT Mono1 = Monochromator_curved(...)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AT (0,0, -LMM) RELATIVE Cradle ROTATED (0,A1/2,0) RELATIVE Cradle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1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1; 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COMPONENT Mono2 = Monochromator_curved(...)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AT (0,0, 0) RELATIVE Cradle ROTATED (0,A2/2,0) RELATIVE Cradle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1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2 ;}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tabLst>
                <a:tab algn="l" pos="0"/>
              </a:tabLst>
            </a:pPr>
            <a:r>
              <a:rPr b="0" lang="fr-FR" sz="10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9605160" y="70804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325" name="extending_pole.tiff" descr="extending_pole.tiff"/>
          <p:cNvPicPr/>
          <p:nvPr/>
        </p:nvPicPr>
        <p:blipFill>
          <a:blip r:embed="rId1"/>
          <a:stretch/>
        </p:blipFill>
        <p:spPr>
          <a:xfrm>
            <a:off x="7480440" y="1508760"/>
            <a:ext cx="2482920" cy="1295280"/>
          </a:xfrm>
          <a:prstGeom prst="rect">
            <a:avLst/>
          </a:prstGeom>
          <a:ln w="12700">
            <a:noFill/>
          </a:ln>
        </p:spPr>
      </p:pic>
      <p:pic>
        <p:nvPicPr>
          <p:cNvPr id="326" name="droppedImage.png" descr="droppedImage.png"/>
          <p:cNvPicPr/>
          <p:nvPr/>
        </p:nvPicPr>
        <p:blipFill>
          <a:blip r:embed="rId2"/>
          <a:stretch/>
        </p:blipFill>
        <p:spPr>
          <a:xfrm>
            <a:off x="8457840" y="523692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327" name="Timeline_0578_Kern_Richie.png" descr="Timeline_0578_Kern_Richie.png"/>
          <p:cNvPicPr/>
          <p:nvPr/>
        </p:nvPicPr>
        <p:blipFill>
          <a:blip r:embed="rId3"/>
          <a:stretch/>
        </p:blipFill>
        <p:spPr>
          <a:xfrm>
            <a:off x="7965360" y="438588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328" name="CustomShape 4"/>
          <p:cNvSpPr/>
          <p:nvPr/>
        </p:nvSpPr>
        <p:spPr>
          <a:xfrm>
            <a:off x="8645400" y="4169160"/>
            <a:ext cx="684360" cy="166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329" name="heckert_gnu.transp.small.png" descr="heckert_gnu.transp.small.png"/>
          <p:cNvPicPr/>
          <p:nvPr/>
        </p:nvPicPr>
        <p:blipFill>
          <a:blip r:embed="rId4"/>
          <a:stretch/>
        </p:blipFill>
        <p:spPr>
          <a:xfrm>
            <a:off x="9157320" y="4436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330" name="images.jpeg" descr="images.jpeg"/>
          <p:cNvPicPr/>
          <p:nvPr/>
        </p:nvPicPr>
        <p:blipFill>
          <a:blip r:embed="rId5"/>
          <a:srcRect l="0" t="23820" r="0" b="13422"/>
          <a:stretch/>
        </p:blipFill>
        <p:spPr>
          <a:xfrm>
            <a:off x="7721640" y="6300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579320" y="57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Combined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example: Decompose multiple scattering from Single_crystal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double multiple_scatt; 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Crystal = Single_crystal(… order=0 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AT (0,0,0) RELATIVE somewhere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multiple_scatt=SCATTERED;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PSD_single=PSD_monitor(…)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(multiple_scatt==1) AT (0,0,0) RELATIVE somewhere_else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COMPONENT PSD_multiple=PSD_monitor(…)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340" spc="-1" strike="noStrike">
                <a:solidFill>
                  <a:srgbClr val="000000"/>
                </a:solidFill>
                <a:latin typeface="Arial"/>
                <a:ea typeface="Arial"/>
              </a:rPr>
              <a:t> (multiple_scatt &gt; 1) AT (0,0,0) RELATIVE somewhere_else</a:t>
            </a:r>
            <a:endParaRPr b="0" lang="fr-FR" sz="1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9585360" y="709380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334" name="81sgIqXwkGL._SX355_.jpg" descr="81sgIqXwkGL._SX355_.jpg"/>
          <p:cNvPicPr/>
          <p:nvPr/>
        </p:nvPicPr>
        <p:blipFill>
          <a:blip r:embed="rId1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pic>
        <p:nvPicPr>
          <p:cNvPr id="335" name="images.jpeg" descr="images.jpeg"/>
          <p:cNvPicPr/>
          <p:nvPr/>
        </p:nvPicPr>
        <p:blipFill>
          <a:blip r:embed="rId2"/>
          <a:srcRect l="0" t="23820" r="0" b="13422"/>
          <a:stretch/>
        </p:blipFill>
        <p:spPr>
          <a:xfrm>
            <a:off x="7842240" y="98532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photons...)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9612000" y="70606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339" name="article-1043871-0240B7CC00000578-453_468x297.tiff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6199920" y="5322240"/>
            <a:ext cx="1022760" cy="258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41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neutrons...)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944568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5937840" y="5254920"/>
            <a:ext cx="1022760" cy="258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2344680" y="2448360"/>
            <a:ext cx="5815440" cy="59364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47" name="article-1043871-0240B7CC00000578-453_468x297.tiff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pic>
        <p:nvPicPr>
          <p:cNvPr id="348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neutrons...)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JUMP 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marL="249480" indent="-15300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 (expr) AT (...) JUMP somewhere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9591840" y="712728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5937840" y="5254920"/>
            <a:ext cx="1022760" cy="258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14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53" name="article-1043871-0240B7CC00000578-453_468x297.tiff" descr="article-1043871-0240B7CC00000578-453_468x297.tiff"/>
          <p:cNvPicPr/>
          <p:nvPr/>
        </p:nvPicPr>
        <p:blipFill>
          <a:blip r:embed="rId1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sp>
        <p:nvSpPr>
          <p:cNvPr id="354" name="CustomShape 5"/>
          <p:cNvSpPr/>
          <p:nvPr/>
        </p:nvSpPr>
        <p:spPr>
          <a:xfrm>
            <a:off x="2344680" y="2448360"/>
            <a:ext cx="5815440" cy="59364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2320" rIns="22320" tIns="22320" bIns="223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fr-FR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55" name="goto.tiff" descr="goto.tiff"/>
          <p:cNvPicPr/>
          <p:nvPr/>
        </p:nvPicPr>
        <p:blipFill>
          <a:blip r:embed="rId2"/>
          <a:stretch/>
        </p:blipFill>
        <p:spPr>
          <a:xfrm>
            <a:off x="2651400" y="2208600"/>
            <a:ext cx="3623760" cy="4001040"/>
          </a:xfrm>
          <a:prstGeom prst="rect">
            <a:avLst/>
          </a:prstGeom>
          <a:ln w="38100">
            <a:solidFill>
              <a:schemeClr val="accent2">
                <a:satOff val="-4966"/>
                <a:lumOff val="-10549"/>
              </a:schemeClr>
            </a:solidFill>
            <a:miter/>
          </a:ln>
        </p:spPr>
      </p:pic>
      <p:pic>
        <p:nvPicPr>
          <p:cNvPr id="356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creenshot 2019-12-04 at 09.18.19.png" descr="Screenshot 2019-12-04 at 09.18.19.png"/>
          <p:cNvPicPr/>
          <p:nvPr/>
        </p:nvPicPr>
        <p:blipFill>
          <a:blip r:embed="rId1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358" name="Screenshot 2019-12-04 at 09.18.12.png" descr="Screenshot 2019-12-04 at 09.18.12.png"/>
          <p:cNvPicPr/>
          <p:nvPr/>
        </p:nvPicPr>
        <p:blipFill>
          <a:blip r:embed="rId2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359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SPLIT n MyArm = Arm()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ONLY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meaningful in case of Monte Carlo choices after SPLIT point...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94323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62" name="Line 4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6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7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Line 8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9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Screenshot 2019-12-04 at 09.18.03.png" descr="Screenshot 2019-12-04 at 09.18.03.png"/>
          <p:cNvPicPr/>
          <p:nvPr/>
        </p:nvPicPr>
        <p:blipFill>
          <a:blip r:embed="rId3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pic>
        <p:nvPicPr>
          <p:cNvPr id="369" name="52300-27-26p-question-digital_image001.png" descr="52300-27-26p-question-digital_image001.png"/>
          <p:cNvPicPr/>
          <p:nvPr/>
        </p:nvPicPr>
        <p:blipFill>
          <a:blip r:embed="rId4"/>
          <a:srcRect l="0"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70" name="52300-27-26p-question-digital_image001.png" descr="52300-27-26p-question-digital_image001.png"/>
          <p:cNvPicPr/>
          <p:nvPr/>
        </p:nvPicPr>
        <p:blipFill>
          <a:blip r:embed="rId5"/>
          <a:srcRect l="0"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71" name="52300-27-26p-question-digital_image001.png" descr="52300-27-26p-question-digital_image001.png"/>
          <p:cNvPicPr/>
          <p:nvPr/>
        </p:nvPicPr>
        <p:blipFill>
          <a:blip r:embed="rId6"/>
          <a:srcRect l="0"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72" name="52300-27-26p-question-digital_image001.png" descr="52300-27-26p-question-digital_image001.png"/>
          <p:cNvPicPr/>
          <p:nvPr/>
        </p:nvPicPr>
        <p:blipFill>
          <a:blip r:embed="rId7"/>
          <a:srcRect l="0"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73" name="52300-27-26p-question-digital_image001.png" descr="52300-27-26p-question-digital_image001.png"/>
          <p:cNvPicPr/>
          <p:nvPr/>
        </p:nvPicPr>
        <p:blipFill>
          <a:blip r:embed="rId8"/>
          <a:srcRect l="0"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74" name="52300-27-26p-question-digital_image001.png" descr="52300-27-26p-question-digital_image001.png"/>
          <p:cNvPicPr/>
          <p:nvPr/>
        </p:nvPicPr>
        <p:blipFill>
          <a:blip r:embed="rId9"/>
          <a:srcRect l="0"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375" name="Line 10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shot 2019-12-04 at 09.18.19.png" descr="Screenshot 2019-12-04 at 09.18.19.png"/>
          <p:cNvPicPr/>
          <p:nvPr/>
        </p:nvPicPr>
        <p:blipFill>
          <a:blip r:embed="rId1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377" name="Screenshot 2019-12-04 at 09.18.12.png" descr="Screenshot 2019-12-04 at 09.18.12.png"/>
          <p:cNvPicPr/>
          <p:nvPr/>
        </p:nvPicPr>
        <p:blipFill>
          <a:blip r:embed="rId2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378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SPLIT n MyArm = Arm()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  <a:p>
            <a:pPr marL="188280" indent="-115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ONLY</a:t>
            </a:r>
            <a:r>
              <a:rPr b="0" lang="fr-FR" sz="1679" spc="-1" strike="noStrike">
                <a:solidFill>
                  <a:srgbClr val="000000"/>
                </a:solidFill>
                <a:latin typeface="Arial"/>
                <a:ea typeface="Arial"/>
              </a:rPr>
              <a:t> meaningful in case of Monte Carlo choices after SPLIT point...</a:t>
            </a:r>
            <a:endParaRPr b="0" lang="fr-FR" sz="167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94323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81" name="Line 4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6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7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8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9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Screenshot 2019-12-04 at 09.18.03.png" descr="Screenshot 2019-12-04 at 09.18.03.png"/>
          <p:cNvPicPr/>
          <p:nvPr/>
        </p:nvPicPr>
        <p:blipFill>
          <a:blip r:embed="rId3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sp>
        <p:nvSpPr>
          <p:cNvPr id="388" name="CustomShape 10"/>
          <p:cNvSpPr/>
          <p:nvPr/>
        </p:nvSpPr>
        <p:spPr>
          <a:xfrm>
            <a:off x="6948000" y="2890080"/>
            <a:ext cx="2848320" cy="13024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Works very well together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with e.g. monochromators,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Single_crystal, PowderN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9" name="52300-27-26p-question-digital_image001.png" descr="52300-27-26p-question-digital_image001.png"/>
          <p:cNvPicPr/>
          <p:nvPr/>
        </p:nvPicPr>
        <p:blipFill>
          <a:blip r:embed="rId4"/>
          <a:srcRect l="0"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90" name="52300-27-26p-question-digital_image001.png" descr="52300-27-26p-question-digital_image001.png"/>
          <p:cNvPicPr/>
          <p:nvPr/>
        </p:nvPicPr>
        <p:blipFill>
          <a:blip r:embed="rId5"/>
          <a:srcRect l="0"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91" name="52300-27-26p-question-digital_image001.png" descr="52300-27-26p-question-digital_image001.png"/>
          <p:cNvPicPr/>
          <p:nvPr/>
        </p:nvPicPr>
        <p:blipFill>
          <a:blip r:embed="rId6"/>
          <a:srcRect l="0"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92" name="52300-27-26p-question-digital_image001.png" descr="52300-27-26p-question-digital_image001.png"/>
          <p:cNvPicPr/>
          <p:nvPr/>
        </p:nvPicPr>
        <p:blipFill>
          <a:blip r:embed="rId7"/>
          <a:srcRect l="0"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93" name="52300-27-26p-question-digital_image001.png" descr="52300-27-26p-question-digital_image001.png"/>
          <p:cNvPicPr/>
          <p:nvPr/>
        </p:nvPicPr>
        <p:blipFill>
          <a:blip r:embed="rId8"/>
          <a:srcRect l="0"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394" name="52300-27-26p-question-digital_image001.png" descr="52300-27-26p-question-digital_image001.png"/>
          <p:cNvPicPr/>
          <p:nvPr/>
        </p:nvPicPr>
        <p:blipFill>
          <a:blip r:embed="rId9"/>
          <a:srcRect l="0"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395" name="Line 11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In a histogram sense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-185400" y="1826640"/>
            <a:ext cx="94813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272160" indent="-2037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020" spc="-1" strike="noStrike">
                <a:solidFill>
                  <a:srgbClr val="000000"/>
                </a:solidFill>
                <a:latin typeface="Verdana"/>
                <a:ea typeface="Verdana"/>
              </a:rPr>
              <a:t>Imagine a histogram, e.g. I(λ)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br/>
            <a:br/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marL="272160" indent="-2037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Monotype Sorts" charset="2"/>
              <a:buChar char=""/>
            </a:pPr>
            <a:r>
              <a:rPr b="0" lang="fr-FR" sz="2020" spc="-1" strike="noStrike">
                <a:solidFill>
                  <a:srgbClr val="000000"/>
                </a:solidFill>
                <a:latin typeface="Verdana"/>
                <a:ea typeface="Verdana"/>
              </a:rPr>
              <a:t>The RMS variance over that set becomes our statistical error bar </a:t>
            </a:r>
            <a:r>
              <a:rPr b="0" i="1" lang="fr-FR" sz="2020" spc="-1" strike="noStrike">
                <a:solidFill>
                  <a:srgbClr val="000000"/>
                </a:solidFill>
                <a:latin typeface="Verdana"/>
                <a:ea typeface="Verdana"/>
              </a:rPr>
              <a:t>E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341000" y="2685960"/>
            <a:ext cx="3374280" cy="23832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  <a:effectLst>
            <a:outerShdw algn="b" blurRad="38100" dir="5400000" dist="2304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13410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>
            <a:off x="154404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7"/>
          <p:cNvSpPr/>
          <p:nvPr/>
        </p:nvSpPr>
        <p:spPr>
          <a:xfrm>
            <a:off x="174744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8"/>
          <p:cNvSpPr/>
          <p:nvPr/>
        </p:nvSpPr>
        <p:spPr>
          <a:xfrm>
            <a:off x="285228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9"/>
          <p:cNvSpPr/>
          <p:nvPr/>
        </p:nvSpPr>
        <p:spPr>
          <a:xfrm>
            <a:off x="43254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0"/>
          <p:cNvSpPr/>
          <p:nvPr/>
        </p:nvSpPr>
        <p:spPr>
          <a:xfrm>
            <a:off x="4528800" y="2687400"/>
            <a:ext cx="204120" cy="23616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1"/>
          <p:cNvSpPr/>
          <p:nvPr/>
        </p:nvSpPr>
        <p:spPr>
          <a:xfrm>
            <a:off x="3530160" y="2561400"/>
            <a:ext cx="3211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8" name="CustomShape 12"/>
          <p:cNvSpPr/>
          <p:nvPr/>
        </p:nvSpPr>
        <p:spPr>
          <a:xfrm>
            <a:off x="2234880" y="2561400"/>
            <a:ext cx="3211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9" name="CustomShape 13"/>
          <p:cNvSpPr/>
          <p:nvPr/>
        </p:nvSpPr>
        <p:spPr>
          <a:xfrm flipV="1">
            <a:off x="2274840" y="3116880"/>
            <a:ext cx="666720" cy="172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chemeClr val="accent1"/>
            </a:solidFill>
            <a:round/>
            <a:headEnd len="med" type="triangle" w="med"/>
          </a:ln>
          <a:effectLst>
            <a:outerShdw algn="b" blurRad="38100" dir="5400000" dist="20160" kx="0" ky="0" rotWithShape="0" sx="100000" sy="1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14"/>
          <p:cNvSpPr/>
          <p:nvPr/>
        </p:nvSpPr>
        <p:spPr>
          <a:xfrm>
            <a:off x="633600" y="4101840"/>
            <a:ext cx="3281760" cy="1461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Verdana"/>
                <a:ea typeface="Verdana"/>
              </a:rPr>
              <a:t>In bin i, N events each carrying a fractional intensity p</a:t>
            </a:r>
            <a:r>
              <a:rPr b="0" i="1" lang="fr-FR" sz="1800" spc="-1" strike="noStrike" baseline="-5000">
                <a:solidFill>
                  <a:srgbClr val="000000"/>
                </a:solidFill>
                <a:latin typeface="Verdana"/>
                <a:ea typeface="Verdana"/>
              </a:rPr>
              <a:t>j</a:t>
            </a:r>
            <a:r>
              <a:rPr b="0" i="1" lang="fr-FR" sz="1800" spc="-1" strike="noStrike">
                <a:solidFill>
                  <a:srgbClr val="000000"/>
                </a:solidFill>
                <a:latin typeface="Verdana"/>
                <a:ea typeface="Verdana"/>
              </a:rPr>
              <a:t> so that</a:t>
            </a:r>
            <a:br/>
            <a:br/>
            <a:endParaRPr b="0" lang="fr-FR" sz="1800" spc="-1" strike="noStrike">
              <a:latin typeface="Arial"/>
            </a:endParaRPr>
          </a:p>
        </p:txBody>
      </p:sp>
      <p:sp>
        <p:nvSpPr>
          <p:cNvPr id="161" name="CustomShape 15"/>
          <p:cNvSpPr/>
          <p:nvPr/>
        </p:nvSpPr>
        <p:spPr>
          <a:xfrm>
            <a:off x="133344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2" name="CustomShape 16"/>
          <p:cNvSpPr/>
          <p:nvPr/>
        </p:nvSpPr>
        <p:spPr>
          <a:xfrm>
            <a:off x="153648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3" name="CustomShape 17"/>
          <p:cNvSpPr/>
          <p:nvPr/>
        </p:nvSpPr>
        <p:spPr>
          <a:xfrm>
            <a:off x="2869920" y="2942280"/>
            <a:ext cx="14292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4" name="CustomShape 18"/>
          <p:cNvSpPr/>
          <p:nvPr/>
        </p:nvSpPr>
        <p:spPr>
          <a:xfrm>
            <a:off x="4533480" y="2942280"/>
            <a:ext cx="20700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5" name="CustomShape 19"/>
          <p:cNvSpPr/>
          <p:nvPr/>
        </p:nvSpPr>
        <p:spPr>
          <a:xfrm>
            <a:off x="1752480" y="2942280"/>
            <a:ext cx="218880" cy="363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66" name="Image" descr="Image"/>
          <p:cNvPicPr/>
          <p:nvPr/>
        </p:nvPicPr>
        <p:blipFill>
          <a:blip r:embed="rId1"/>
          <a:stretch/>
        </p:blipFill>
        <p:spPr>
          <a:xfrm>
            <a:off x="1353240" y="5093640"/>
            <a:ext cx="1074960" cy="547920"/>
          </a:xfrm>
          <a:prstGeom prst="rect">
            <a:avLst/>
          </a:prstGeom>
          <a:ln w="12700">
            <a:noFill/>
          </a:ln>
        </p:spPr>
      </p:pic>
      <p:pic>
        <p:nvPicPr>
          <p:cNvPr id="167" name="droppedImage.pdf" descr="droppedImage.pdf"/>
          <p:cNvPicPr/>
          <p:nvPr/>
        </p:nvPicPr>
        <p:blipFill>
          <a:blip r:embed="rId2"/>
          <a:stretch/>
        </p:blipFill>
        <p:spPr>
          <a:xfrm>
            <a:off x="3766320" y="683280"/>
            <a:ext cx="6260760" cy="505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1948320" y="178920"/>
            <a:ext cx="6859800" cy="943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120" spc="-1" strike="noStrike">
                <a:solidFill>
                  <a:srgbClr val="000000"/>
                </a:solidFill>
                <a:latin typeface="Arial"/>
                <a:ea typeface="Arial"/>
              </a:rPr>
              <a:t>From "Virtual experiments - the ultimate aim of neutron ray-tracing simulations", K. Lefmann et al., Journal of Neutron Research 16, 97-111 (2008)</a:t>
            </a:r>
            <a:endParaRPr b="0" lang="fr-FR" sz="21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grpSp>
        <p:nvGrpSpPr>
          <p:cNvPr id="170" name="Group 3"/>
          <p:cNvGrpSpPr/>
          <p:nvPr/>
        </p:nvGrpSpPr>
        <p:grpSpPr>
          <a:xfrm>
            <a:off x="688680" y="1905480"/>
            <a:ext cx="8534880" cy="5164920"/>
            <a:chOff x="688680" y="1905480"/>
            <a:chExt cx="8534880" cy="5164920"/>
          </a:xfrm>
        </p:grpSpPr>
        <p:pic>
          <p:nvPicPr>
            <p:cNvPr id="171" name="PreviewScreenSnapz011.png" descr="PreviewScreenSnapz011.png"/>
            <p:cNvPicPr/>
            <p:nvPr/>
          </p:nvPicPr>
          <p:blipFill>
            <a:blip r:embed="rId1"/>
            <a:srcRect l="0" t="1225" r="0" b="869"/>
            <a:stretch/>
          </p:blipFill>
          <p:spPr>
            <a:xfrm>
              <a:off x="688680" y="1905480"/>
              <a:ext cx="8534880" cy="4816440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172" name="Group 4"/>
            <p:cNvGrpSpPr/>
            <p:nvPr/>
          </p:nvGrpSpPr>
          <p:grpSpPr>
            <a:xfrm>
              <a:off x="4038840" y="2595600"/>
              <a:ext cx="1834560" cy="4474800"/>
              <a:chOff x="4038840" y="2595600"/>
              <a:chExt cx="1834560" cy="4474800"/>
            </a:xfrm>
          </p:grpSpPr>
          <p:sp>
            <p:nvSpPr>
              <p:cNvPr id="173" name="CustomShape 5"/>
              <p:cNvSpPr/>
              <p:nvPr/>
            </p:nvSpPr>
            <p:spPr>
              <a:xfrm>
                <a:off x="4038840" y="2595600"/>
                <a:ext cx="1834560" cy="8953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</a:ln>
              <a:effectLst>
                <a:outerShdw algn="b" blurRad="38100" dir="5400000" dist="23040" kx="0" ky="0" rotWithShape="0" sx="100000" sy="100000">
                  <a:srgbClr val="000000">
                    <a:alpha val="3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6"/>
              <p:cNvSpPr/>
              <p:nvPr/>
            </p:nvSpPr>
            <p:spPr>
              <a:xfrm>
                <a:off x="4038840" y="6175080"/>
                <a:ext cx="1834560" cy="8953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</a:ln>
              <a:effectLst>
                <a:outerShdw algn="b" blurRad="38100" dir="5400000" dist="23040" kx="0" ky="0" rotWithShape="0" sx="100000" sy="100000">
                  <a:srgbClr val="000000">
                    <a:alpha val="35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grpSp>
        <p:nvGrpSpPr>
          <p:cNvPr id="176" name="Group 2"/>
          <p:cNvGrpSpPr/>
          <p:nvPr/>
        </p:nvGrpSpPr>
        <p:grpSpPr>
          <a:xfrm>
            <a:off x="446400" y="1302840"/>
            <a:ext cx="8657280" cy="5933880"/>
            <a:chOff x="446400" y="1302840"/>
            <a:chExt cx="8657280" cy="5933880"/>
          </a:xfrm>
        </p:grpSpPr>
        <p:pic>
          <p:nvPicPr>
            <p:cNvPr id="177" name="PreviewScreenSnapz012.png" descr="PreviewScreenSnapz012.png"/>
            <p:cNvPicPr/>
            <p:nvPr/>
          </p:nvPicPr>
          <p:blipFill>
            <a:blip r:embed="rId1"/>
            <a:stretch/>
          </p:blipFill>
          <p:spPr>
            <a:xfrm>
              <a:off x="446400" y="1302840"/>
              <a:ext cx="8657280" cy="586188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78" name="CustomShape 3"/>
            <p:cNvSpPr/>
            <p:nvPr/>
          </p:nvSpPr>
          <p:spPr>
            <a:xfrm>
              <a:off x="3821760" y="6306120"/>
              <a:ext cx="1906560" cy="93060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</a:ln>
            <a:effectLst>
              <a:outerShdw algn="b" blurRad="38100" dir="5400000" dist="23040" kx="0" ky="0" rotWithShape="0" sx="100000" sy="1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" name="TextShape 4"/>
          <p:cNvSpPr txBox="1"/>
          <p:nvPr/>
        </p:nvSpPr>
        <p:spPr>
          <a:xfrm>
            <a:off x="1948320" y="178920"/>
            <a:ext cx="6859800" cy="943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110" spc="-1" strike="noStrike">
                <a:solidFill>
                  <a:srgbClr val="000000"/>
                </a:solidFill>
                <a:latin typeface="Arial"/>
                <a:ea typeface="Arial"/>
              </a:rPr>
              <a:t>From "Virtual experiments - the ultimate aim of neutron ray-tracing simulations", K. Lefmann et al., Journal of Neutron Research 16, 97-111 (2008)</a:t>
            </a:r>
            <a:endParaRPr b="0" lang="fr-FR" sz="21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Sketch of an algorithm…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354960" indent="-35460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On a given McXtrace histogram</a:t>
            </a:r>
            <a:br/>
            <a:r>
              <a:rPr b="0" lang="fr-FR" sz="233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330" spc="-1" strike="noStrike">
              <a:solidFill>
                <a:srgbClr val="000000"/>
              </a:solidFill>
              <a:latin typeface="Arial"/>
            </a:endParaRPr>
          </a:p>
          <a:p>
            <a:pPr marL="354960" indent="-35460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For the non-zero bins, calculate</a:t>
            </a:r>
            <a:br/>
            <a:br/>
            <a:br/>
            <a:r>
              <a:rPr b="0" lang="fr-FR" sz="233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330" spc="-1" strike="noStrike">
              <a:solidFill>
                <a:srgbClr val="000000"/>
              </a:solidFill>
              <a:latin typeface="Arial"/>
            </a:endParaRPr>
          </a:p>
          <a:p>
            <a:pPr marL="354960" indent="-35460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The </a:t>
            </a:r>
            <a:r>
              <a:rPr b="0" i="1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smallest </a:t>
            </a:r>
            <a:r>
              <a:rPr b="0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      defines the “maximal counting time” allowed by your statistics</a:t>
            </a:r>
            <a:br/>
            <a:r>
              <a:rPr b="0" lang="fr-FR" sz="233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330" spc="-1" strike="noStrike">
              <a:solidFill>
                <a:srgbClr val="000000"/>
              </a:solidFill>
              <a:latin typeface="Arial"/>
            </a:endParaRPr>
          </a:p>
          <a:p>
            <a:pPr marL="354960" indent="-35460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330" spc="-1" strike="noStrike">
                <a:solidFill>
                  <a:srgbClr val="000000"/>
                </a:solidFill>
                <a:latin typeface="Verdana"/>
                <a:ea typeface="Verdana"/>
              </a:rPr>
              <a:t>Preferably a “background” should be added - use a “known experimental value” or an estimate…</a:t>
            </a:r>
            <a:endParaRPr b="0" lang="fr-FR" sz="23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pic>
        <p:nvPicPr>
          <p:cNvPr id="183" name="PreviewScreenSnapz012.png" descr="PreviewScreenSnapz012.png"/>
          <p:cNvPicPr/>
          <p:nvPr/>
        </p:nvPicPr>
        <p:blipFill>
          <a:blip r:embed="rId1"/>
          <a:srcRect l="39804" t="86592" r="39804" b="0"/>
          <a:stretch/>
        </p:blipFill>
        <p:spPr>
          <a:xfrm>
            <a:off x="6109920" y="2420640"/>
            <a:ext cx="2266200" cy="1008720"/>
          </a:xfrm>
          <a:prstGeom prst="rect">
            <a:avLst/>
          </a:prstGeom>
          <a:ln w="12700">
            <a:noFill/>
          </a:ln>
        </p:spPr>
      </p:pic>
      <p:pic>
        <p:nvPicPr>
          <p:cNvPr id="184" name="Image" descr="Image"/>
          <p:cNvPicPr/>
          <p:nvPr/>
        </p:nvPicPr>
        <p:blipFill>
          <a:blip r:embed="rId2"/>
          <a:stretch/>
        </p:blipFill>
        <p:spPr>
          <a:xfrm>
            <a:off x="2872800" y="4250160"/>
            <a:ext cx="477720" cy="2613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Important points to remember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marL="415080" indent="-4147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720" spc="-1" strike="noStrike">
                <a:solidFill>
                  <a:srgbClr val="000000"/>
                </a:solidFill>
                <a:latin typeface="Verdana"/>
                <a:ea typeface="Verdana"/>
              </a:rPr>
              <a:t>Your simulation will only contain elements you provided / defined</a:t>
            </a:r>
            <a:br/>
            <a:r>
              <a:rPr b="0" lang="fr-FR" sz="272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720" spc="-1" strike="noStrike">
              <a:solidFill>
                <a:srgbClr val="000000"/>
              </a:solidFill>
              <a:latin typeface="Arial"/>
            </a:endParaRPr>
          </a:p>
          <a:p>
            <a:pPr marL="415080" indent="-4147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720" spc="-1" strike="noStrike">
                <a:solidFill>
                  <a:srgbClr val="000000"/>
                </a:solidFill>
                <a:latin typeface="Verdana"/>
                <a:ea typeface="Verdana"/>
              </a:rPr>
              <a:t>… </a:t>
            </a:r>
            <a:r>
              <a:rPr b="0" lang="fr-FR" sz="2720" spc="-1" strike="noStrike">
                <a:solidFill>
                  <a:srgbClr val="000000"/>
                </a:solidFill>
                <a:latin typeface="Verdana"/>
                <a:ea typeface="Verdana"/>
              </a:rPr>
              <a:t>to the precision you defined</a:t>
            </a:r>
            <a:br/>
            <a:r>
              <a:rPr b="0" lang="fr-FR" sz="272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720" spc="-1" strike="noStrike">
              <a:solidFill>
                <a:srgbClr val="000000"/>
              </a:solidFill>
              <a:latin typeface="Arial"/>
            </a:endParaRPr>
          </a:p>
          <a:p>
            <a:pPr marL="415080" indent="-4147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720" spc="-1" strike="noStrike">
                <a:solidFill>
                  <a:srgbClr val="000000"/>
                </a:solidFill>
                <a:latin typeface="Verdana"/>
                <a:ea typeface="Verdana"/>
              </a:rPr>
              <a:t>Answers the questions you posed</a:t>
            </a:r>
            <a:br/>
            <a:r>
              <a:rPr b="0" lang="fr-FR" sz="2720" spc="-1" strike="noStrike">
                <a:solidFill>
                  <a:srgbClr val="000000"/>
                </a:solidFill>
                <a:latin typeface="Verdana"/>
              </a:rPr>
              <a:t> </a:t>
            </a:r>
            <a:endParaRPr b="0" lang="fr-FR" sz="2720" spc="-1" strike="noStrike">
              <a:solidFill>
                <a:srgbClr val="000000"/>
              </a:solidFill>
              <a:latin typeface="Arial"/>
            </a:endParaRPr>
          </a:p>
          <a:p>
            <a:pPr marL="415080" indent="-41472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fr-FR" sz="2720" spc="-1" strike="noStrike">
                <a:solidFill>
                  <a:srgbClr val="000000"/>
                </a:solidFill>
                <a:latin typeface="Verdana"/>
                <a:ea typeface="Verdana"/>
              </a:rPr>
              <a:t>Background essentially only from “sample”, or sample-near objects</a:t>
            </a:r>
            <a:endParaRPr b="0" lang="fr-FR" sz="27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820880" y="-38160"/>
            <a:ext cx="660456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Errorbars            maximum “integration time”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90" name="Line 3"/>
          <p:cNvSpPr/>
          <p:nvPr/>
        </p:nvSpPr>
        <p:spPr>
          <a:xfrm>
            <a:off x="3346560" y="262440"/>
            <a:ext cx="830880" cy="0"/>
          </a:xfrm>
          <a:prstGeom prst="line">
            <a:avLst/>
          </a:prstGeom>
          <a:ln w="2540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>
          <a:xfrm>
            <a:off x="609120" y="1587600"/>
            <a:ext cx="8852400" cy="1216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Lefmann, K., Willendrup, P. K., Udby, L., Lebech, B., Mortensen, K., Birk, J. O., ... Farhi, E. (2008). </a:t>
            </a:r>
            <a:br/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Virtual experiments: the ultimate aim of neutron ray-tracing simulations.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Journal of Neutron Research, 16(4-4), 97. </a:t>
            </a: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https://doi.org/10.1080/10238160902819684</a:t>
            </a:r>
            <a:br/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Plus the attached note from Annette Vickery (also true for photons): 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92" name="Screenshot 2019-12-03 at 23.04.51.png" descr="Screenshot 2019-12-03 at 23.04.51.png"/>
          <p:cNvPicPr/>
          <p:nvPr/>
        </p:nvPicPr>
        <p:blipFill>
          <a:blip r:embed="rId2"/>
          <a:stretch/>
        </p:blipFill>
        <p:spPr>
          <a:xfrm>
            <a:off x="3664080" y="3194640"/>
            <a:ext cx="5619960" cy="3491640"/>
          </a:xfrm>
          <a:prstGeom prst="rect">
            <a:avLst/>
          </a:prstGeom>
          <a:ln w="25400">
            <a:solidFill>
              <a:schemeClr val="accen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>Emmanuel FARHI</cp:lastModifiedBy>
  <dcterms:modified xsi:type="dcterms:W3CDTF">2022-02-25T15:46:30Z</dcterms:modified>
  <cp:revision>3</cp:revision>
  <dc:subject/>
  <dc:title/>
</cp:coreProperties>
</file>